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59" r:id="rId4"/>
    <p:sldId id="261" r:id="rId5"/>
    <p:sldId id="260"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78509E-AF83-4C69-98D9-16D865B94908}" v="497" dt="2019-09-11T22:46:16.025"/>
    <p1510:client id="{5BBD1EE7-6866-4C55-930A-4D5ABB485789}" v="1" dt="2019-09-17T02:38:06.636"/>
    <p1510:client id="{C756C11B-0CCC-4698-AE09-24521602D7AB}" v="44" dt="2019-09-11T22:56:02.8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2A0912-4FF9-43B0-8580-845CC624CF4A}" type="doc">
      <dgm:prSet loTypeId="urn:microsoft.com/office/officeart/2018/2/layout/Icon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4B75C88E-4A70-440A-AC10-FFE4D97FE1FB}">
      <dgm:prSet/>
      <dgm:spPr/>
      <dgm:t>
        <a:bodyPr/>
        <a:lstStyle/>
        <a:p>
          <a:pPr>
            <a:lnSpc>
              <a:spcPct val="100000"/>
            </a:lnSpc>
          </a:pPr>
          <a:r>
            <a:rPr lang="en-US">
              <a:latin typeface="Calibri Light"/>
              <a:cs typeface="Calibri Light"/>
            </a:rPr>
            <a:t> </a:t>
          </a:r>
          <a:r>
            <a:rPr lang="en-US" dirty="0">
              <a:latin typeface="Calibri Light"/>
              <a:cs typeface="Calibri Light"/>
            </a:rPr>
            <a:t>Installation of </a:t>
          </a:r>
          <a:r>
            <a:rPr lang="en-US" dirty="0" err="1">
              <a:latin typeface="Calibri Light"/>
              <a:cs typeface="Calibri Light"/>
            </a:rPr>
            <a:t>.Net</a:t>
          </a:r>
          <a:r>
            <a:rPr lang="en-US" dirty="0">
              <a:latin typeface="Calibri Light"/>
              <a:cs typeface="Calibri Light"/>
            </a:rPr>
            <a:t> Core 3.0</a:t>
          </a:r>
        </a:p>
      </dgm:t>
    </dgm:pt>
    <dgm:pt modelId="{95AF1578-3158-42C2-997D-F47649C15CC0}" type="parTrans" cxnId="{49B9F25D-3977-4982-BA33-D1D7F0E233BC}">
      <dgm:prSet/>
      <dgm:spPr/>
      <dgm:t>
        <a:bodyPr/>
        <a:lstStyle/>
        <a:p>
          <a:endParaRPr lang="en-US"/>
        </a:p>
      </dgm:t>
    </dgm:pt>
    <dgm:pt modelId="{6CCC51D2-1B99-4592-B4BD-0865A1225594}" type="sibTrans" cxnId="{49B9F25D-3977-4982-BA33-D1D7F0E233BC}">
      <dgm:prSet/>
      <dgm:spPr/>
      <dgm:t>
        <a:bodyPr/>
        <a:lstStyle/>
        <a:p>
          <a:endParaRPr lang="en-US"/>
        </a:p>
      </dgm:t>
    </dgm:pt>
    <dgm:pt modelId="{E8678744-5FA1-47AC-BC31-3EE8071DE9C7}">
      <dgm:prSet/>
      <dgm:spPr/>
      <dgm:t>
        <a:bodyPr/>
        <a:lstStyle/>
        <a:p>
          <a:pPr>
            <a:lnSpc>
              <a:spcPct val="100000"/>
            </a:lnSpc>
          </a:pPr>
          <a:r>
            <a:rPr lang="en-US">
              <a:latin typeface="Calibri Light"/>
              <a:cs typeface="Calibri Light"/>
            </a:rPr>
            <a:t> </a:t>
          </a:r>
          <a:r>
            <a:rPr lang="en-US" dirty="0">
              <a:latin typeface="Calibri Light"/>
              <a:cs typeface="Calibri Light"/>
            </a:rPr>
            <a:t>Installation of NodeJS (React)</a:t>
          </a:r>
        </a:p>
      </dgm:t>
    </dgm:pt>
    <dgm:pt modelId="{1DB556F5-FBF3-4493-A0C6-2C99D3FDFD63}" type="parTrans" cxnId="{1B27D414-C623-414A-A5E8-930C91D96522}">
      <dgm:prSet/>
      <dgm:spPr/>
    </dgm:pt>
    <dgm:pt modelId="{119A47B0-394F-43A3-B7D4-56A32F640767}" type="sibTrans" cxnId="{1B27D414-C623-414A-A5E8-930C91D96522}">
      <dgm:prSet/>
      <dgm:spPr/>
    </dgm:pt>
    <dgm:pt modelId="{651689D0-DB8F-4EC2-92A7-E0BC5664E1A6}">
      <dgm:prSet/>
      <dgm:spPr/>
      <dgm:t>
        <a:bodyPr/>
        <a:lstStyle/>
        <a:p>
          <a:pPr>
            <a:lnSpc>
              <a:spcPct val="100000"/>
            </a:lnSpc>
          </a:pPr>
          <a:r>
            <a:rPr lang="en-US">
              <a:latin typeface="Calibri Light"/>
              <a:cs typeface="Calibri Light"/>
            </a:rPr>
            <a:t> </a:t>
          </a:r>
          <a:r>
            <a:rPr lang="en-US" dirty="0">
              <a:latin typeface="Calibri Light"/>
              <a:cs typeface="Calibri Light"/>
            </a:rPr>
            <a:t>Goal: Let's build a Net Application</a:t>
          </a:r>
        </a:p>
      </dgm:t>
    </dgm:pt>
    <dgm:pt modelId="{E7CEBE02-195B-4B06-B62F-0EAC1338F7A1}" type="parTrans" cxnId="{72410C1E-9F69-4D74-94FD-FE50DF2BCEF7}">
      <dgm:prSet/>
      <dgm:spPr/>
    </dgm:pt>
    <dgm:pt modelId="{B839AFD4-EFD1-44B4-84F7-FDFB6DDA53B2}" type="sibTrans" cxnId="{72410C1E-9F69-4D74-94FD-FE50DF2BCEF7}">
      <dgm:prSet/>
      <dgm:spPr/>
    </dgm:pt>
    <dgm:pt modelId="{DBF9F66D-DFA2-4136-B76C-37541D6F1E6F}" type="pres">
      <dgm:prSet presAssocID="{632A0912-4FF9-43B0-8580-845CC624CF4A}" presName="root" presStyleCnt="0">
        <dgm:presLayoutVars>
          <dgm:dir/>
          <dgm:resizeHandles val="exact"/>
        </dgm:presLayoutVars>
      </dgm:prSet>
      <dgm:spPr/>
    </dgm:pt>
    <dgm:pt modelId="{03716433-BB1C-4E43-B604-81C827196BAE}" type="pres">
      <dgm:prSet presAssocID="{4B75C88E-4A70-440A-AC10-FFE4D97FE1FB}" presName="compNode" presStyleCnt="0"/>
      <dgm:spPr/>
    </dgm:pt>
    <dgm:pt modelId="{FF199A9B-04FC-4C00-9462-A5FA1334A3C0}" type="pres">
      <dgm:prSet presAssocID="{4B75C88E-4A70-440A-AC10-FFE4D97FE1F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BE4A1DDA-C3C2-47BE-A2A2-FD71226A81B1}" type="pres">
      <dgm:prSet presAssocID="{4B75C88E-4A70-440A-AC10-FFE4D97FE1FB}" presName="spaceRect" presStyleCnt="0"/>
      <dgm:spPr/>
    </dgm:pt>
    <dgm:pt modelId="{C6EB515D-AB0E-4960-929E-0CE4914F513B}" type="pres">
      <dgm:prSet presAssocID="{4B75C88E-4A70-440A-AC10-FFE4D97FE1FB}" presName="textRect" presStyleLbl="revTx" presStyleIdx="0" presStyleCnt="3">
        <dgm:presLayoutVars>
          <dgm:chMax val="1"/>
          <dgm:chPref val="1"/>
        </dgm:presLayoutVars>
      </dgm:prSet>
      <dgm:spPr/>
    </dgm:pt>
    <dgm:pt modelId="{5498CF8E-6D3C-4810-8BD7-49C013031F8B}" type="pres">
      <dgm:prSet presAssocID="{6CCC51D2-1B99-4592-B4BD-0865A1225594}" presName="sibTrans" presStyleCnt="0"/>
      <dgm:spPr/>
    </dgm:pt>
    <dgm:pt modelId="{767A8C66-C270-445F-85EC-D34C358793BB}" type="pres">
      <dgm:prSet presAssocID="{E8678744-5FA1-47AC-BC31-3EE8071DE9C7}" presName="compNode" presStyleCnt="0"/>
      <dgm:spPr/>
    </dgm:pt>
    <dgm:pt modelId="{D3C9337C-6256-4E3B-96BD-0881F3FA485D}" type="pres">
      <dgm:prSet presAssocID="{E8678744-5FA1-47AC-BC31-3EE8071DE9C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dvertising"/>
        </a:ext>
      </dgm:extLst>
    </dgm:pt>
    <dgm:pt modelId="{77FF2C69-034E-471E-A56C-B216BA5D32E3}" type="pres">
      <dgm:prSet presAssocID="{E8678744-5FA1-47AC-BC31-3EE8071DE9C7}" presName="spaceRect" presStyleCnt="0"/>
      <dgm:spPr/>
    </dgm:pt>
    <dgm:pt modelId="{D85D8828-3CDF-4336-A08D-CD88D53A6E68}" type="pres">
      <dgm:prSet presAssocID="{E8678744-5FA1-47AC-BC31-3EE8071DE9C7}" presName="textRect" presStyleLbl="revTx" presStyleIdx="1" presStyleCnt="3">
        <dgm:presLayoutVars>
          <dgm:chMax val="1"/>
          <dgm:chPref val="1"/>
        </dgm:presLayoutVars>
      </dgm:prSet>
      <dgm:spPr/>
    </dgm:pt>
    <dgm:pt modelId="{1D23EA59-7E56-4FE7-B9C3-611BC60B9234}" type="pres">
      <dgm:prSet presAssocID="{119A47B0-394F-43A3-B7D4-56A32F640767}" presName="sibTrans" presStyleCnt="0"/>
      <dgm:spPr/>
    </dgm:pt>
    <dgm:pt modelId="{5FB98588-202C-4234-B883-072C69675D51}" type="pres">
      <dgm:prSet presAssocID="{651689D0-DB8F-4EC2-92A7-E0BC5664E1A6}" presName="compNode" presStyleCnt="0"/>
      <dgm:spPr/>
    </dgm:pt>
    <dgm:pt modelId="{757FAEDA-EA2A-4DF9-BF6E-FF12A4AA1632}" type="pres">
      <dgm:prSet presAssocID="{651689D0-DB8F-4EC2-92A7-E0BC5664E1A6}" presName="iconRect" presStyleLbl="node1" presStyleIdx="2"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dvertising"/>
        </a:ext>
      </dgm:extLst>
    </dgm:pt>
    <dgm:pt modelId="{033F8445-B287-4473-9AFC-A78588401FA7}" type="pres">
      <dgm:prSet presAssocID="{651689D0-DB8F-4EC2-92A7-E0BC5664E1A6}" presName="spaceRect" presStyleCnt="0"/>
      <dgm:spPr/>
    </dgm:pt>
    <dgm:pt modelId="{F57FA0AF-5A33-4F7C-8A9D-607CEBA44443}" type="pres">
      <dgm:prSet presAssocID="{651689D0-DB8F-4EC2-92A7-E0BC5664E1A6}" presName="textRect" presStyleLbl="revTx" presStyleIdx="2" presStyleCnt="3">
        <dgm:presLayoutVars>
          <dgm:chMax val="1"/>
          <dgm:chPref val="1"/>
        </dgm:presLayoutVars>
      </dgm:prSet>
      <dgm:spPr/>
    </dgm:pt>
  </dgm:ptLst>
  <dgm:cxnLst>
    <dgm:cxn modelId="{CEEA1F0A-1B5E-48A9-AE86-C6556CD5E90D}" type="presOf" srcId="{632A0912-4FF9-43B0-8580-845CC624CF4A}" destId="{DBF9F66D-DFA2-4136-B76C-37541D6F1E6F}" srcOrd="0" destOrd="0" presId="urn:microsoft.com/office/officeart/2018/2/layout/IconLabelList"/>
    <dgm:cxn modelId="{1B27D414-C623-414A-A5E8-930C91D96522}" srcId="{632A0912-4FF9-43B0-8580-845CC624CF4A}" destId="{E8678744-5FA1-47AC-BC31-3EE8071DE9C7}" srcOrd="1" destOrd="0" parTransId="{1DB556F5-FBF3-4493-A0C6-2C99D3FDFD63}" sibTransId="{119A47B0-394F-43A3-B7D4-56A32F640767}"/>
    <dgm:cxn modelId="{72410C1E-9F69-4D74-94FD-FE50DF2BCEF7}" srcId="{632A0912-4FF9-43B0-8580-845CC624CF4A}" destId="{651689D0-DB8F-4EC2-92A7-E0BC5664E1A6}" srcOrd="2" destOrd="0" parTransId="{E7CEBE02-195B-4B06-B62F-0EAC1338F7A1}" sibTransId="{B839AFD4-EFD1-44B4-84F7-FDFB6DDA53B2}"/>
    <dgm:cxn modelId="{12F69340-9808-453D-A8B4-C0D4FC67BBFB}" type="presOf" srcId="{651689D0-DB8F-4EC2-92A7-E0BC5664E1A6}" destId="{F57FA0AF-5A33-4F7C-8A9D-607CEBA44443}" srcOrd="0" destOrd="0" presId="urn:microsoft.com/office/officeart/2018/2/layout/IconLabelList"/>
    <dgm:cxn modelId="{49B9F25D-3977-4982-BA33-D1D7F0E233BC}" srcId="{632A0912-4FF9-43B0-8580-845CC624CF4A}" destId="{4B75C88E-4A70-440A-AC10-FFE4D97FE1FB}" srcOrd="0" destOrd="0" parTransId="{95AF1578-3158-42C2-997D-F47649C15CC0}" sibTransId="{6CCC51D2-1B99-4592-B4BD-0865A1225594}"/>
    <dgm:cxn modelId="{F0A16FBB-4C8E-4BC7-A1AE-C7D6B74D6FD7}" type="presOf" srcId="{4B75C88E-4A70-440A-AC10-FFE4D97FE1FB}" destId="{C6EB515D-AB0E-4960-929E-0CE4914F513B}" srcOrd="0" destOrd="0" presId="urn:microsoft.com/office/officeart/2018/2/layout/IconLabelList"/>
    <dgm:cxn modelId="{AB35AAE3-CD4C-45F1-A7BD-5394E81022DF}" type="presOf" srcId="{E8678744-5FA1-47AC-BC31-3EE8071DE9C7}" destId="{D85D8828-3CDF-4336-A08D-CD88D53A6E68}" srcOrd="0" destOrd="0" presId="urn:microsoft.com/office/officeart/2018/2/layout/IconLabelList"/>
    <dgm:cxn modelId="{68E5955E-A919-4935-ADCD-FBA43D0B1E28}" type="presParOf" srcId="{DBF9F66D-DFA2-4136-B76C-37541D6F1E6F}" destId="{03716433-BB1C-4E43-B604-81C827196BAE}" srcOrd="0" destOrd="0" presId="urn:microsoft.com/office/officeart/2018/2/layout/IconLabelList"/>
    <dgm:cxn modelId="{4B1D2BE7-3F30-41F3-BC75-FBA7872165AF}" type="presParOf" srcId="{03716433-BB1C-4E43-B604-81C827196BAE}" destId="{FF199A9B-04FC-4C00-9462-A5FA1334A3C0}" srcOrd="0" destOrd="0" presId="urn:microsoft.com/office/officeart/2018/2/layout/IconLabelList"/>
    <dgm:cxn modelId="{F7FAF231-CA5C-451D-8C88-66A027A0EAE9}" type="presParOf" srcId="{03716433-BB1C-4E43-B604-81C827196BAE}" destId="{BE4A1DDA-C3C2-47BE-A2A2-FD71226A81B1}" srcOrd="1" destOrd="0" presId="urn:microsoft.com/office/officeart/2018/2/layout/IconLabelList"/>
    <dgm:cxn modelId="{89815850-674B-4062-88DD-D5B89FA18FB5}" type="presParOf" srcId="{03716433-BB1C-4E43-B604-81C827196BAE}" destId="{C6EB515D-AB0E-4960-929E-0CE4914F513B}" srcOrd="2" destOrd="0" presId="urn:microsoft.com/office/officeart/2018/2/layout/IconLabelList"/>
    <dgm:cxn modelId="{770B9908-1E90-4951-8696-8807786C0983}" type="presParOf" srcId="{DBF9F66D-DFA2-4136-B76C-37541D6F1E6F}" destId="{5498CF8E-6D3C-4810-8BD7-49C013031F8B}" srcOrd="1" destOrd="0" presId="urn:microsoft.com/office/officeart/2018/2/layout/IconLabelList"/>
    <dgm:cxn modelId="{D98DDA23-7A26-4374-B4D2-89DA7B592D5B}" type="presParOf" srcId="{DBF9F66D-DFA2-4136-B76C-37541D6F1E6F}" destId="{767A8C66-C270-445F-85EC-D34C358793BB}" srcOrd="2" destOrd="0" presId="urn:microsoft.com/office/officeart/2018/2/layout/IconLabelList"/>
    <dgm:cxn modelId="{9FCD786D-8A2C-4C00-BCA0-B1EAECB465E5}" type="presParOf" srcId="{767A8C66-C270-445F-85EC-D34C358793BB}" destId="{D3C9337C-6256-4E3B-96BD-0881F3FA485D}" srcOrd="0" destOrd="0" presId="urn:microsoft.com/office/officeart/2018/2/layout/IconLabelList"/>
    <dgm:cxn modelId="{3186825D-95CF-44DC-898B-3E6AFF869D1E}" type="presParOf" srcId="{767A8C66-C270-445F-85EC-D34C358793BB}" destId="{77FF2C69-034E-471E-A56C-B216BA5D32E3}" srcOrd="1" destOrd="0" presId="urn:microsoft.com/office/officeart/2018/2/layout/IconLabelList"/>
    <dgm:cxn modelId="{A0878346-53EC-4AEE-B65B-D2025A83FF1C}" type="presParOf" srcId="{767A8C66-C270-445F-85EC-D34C358793BB}" destId="{D85D8828-3CDF-4336-A08D-CD88D53A6E68}" srcOrd="2" destOrd="0" presId="urn:microsoft.com/office/officeart/2018/2/layout/IconLabelList"/>
    <dgm:cxn modelId="{E842C4FD-0EAA-429A-9B5F-23867C1E10F1}" type="presParOf" srcId="{DBF9F66D-DFA2-4136-B76C-37541D6F1E6F}" destId="{1D23EA59-7E56-4FE7-B9C3-611BC60B9234}" srcOrd="3" destOrd="0" presId="urn:microsoft.com/office/officeart/2018/2/layout/IconLabelList"/>
    <dgm:cxn modelId="{DE57B44A-C1E8-42A8-9420-EF8F8CE43130}" type="presParOf" srcId="{DBF9F66D-DFA2-4136-B76C-37541D6F1E6F}" destId="{5FB98588-202C-4234-B883-072C69675D51}" srcOrd="4" destOrd="0" presId="urn:microsoft.com/office/officeart/2018/2/layout/IconLabelList"/>
    <dgm:cxn modelId="{F4F78764-8142-4A0E-B6FB-1EB6025FB866}" type="presParOf" srcId="{5FB98588-202C-4234-B883-072C69675D51}" destId="{757FAEDA-EA2A-4DF9-BF6E-FF12A4AA1632}" srcOrd="0" destOrd="0" presId="urn:microsoft.com/office/officeart/2018/2/layout/IconLabelList"/>
    <dgm:cxn modelId="{C044196F-AC5A-425D-B5DE-7245B605A3D0}" type="presParOf" srcId="{5FB98588-202C-4234-B883-072C69675D51}" destId="{033F8445-B287-4473-9AFC-A78588401FA7}" srcOrd="1" destOrd="0" presId="urn:microsoft.com/office/officeart/2018/2/layout/IconLabelList"/>
    <dgm:cxn modelId="{BF151984-646E-4AE7-9CC6-C381A16CE837}" type="presParOf" srcId="{5FB98588-202C-4234-B883-072C69675D51}" destId="{F57FA0AF-5A33-4F7C-8A9D-607CEBA4444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199A9B-04FC-4C00-9462-A5FA1334A3C0}">
      <dsp:nvSpPr>
        <dsp:cNvPr id="0" name=""/>
        <dsp:cNvSpPr/>
      </dsp:nvSpPr>
      <dsp:spPr>
        <a:xfrm>
          <a:off x="1076213" y="326402"/>
          <a:ext cx="1207710" cy="12077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EB515D-AB0E-4960-929E-0CE4914F513B}">
      <dsp:nvSpPr>
        <dsp:cNvPr id="0" name=""/>
        <dsp:cNvSpPr/>
      </dsp:nvSpPr>
      <dsp:spPr>
        <a:xfrm>
          <a:off x="338168" y="1887237"/>
          <a:ext cx="26838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latin typeface="Calibri Light"/>
              <a:cs typeface="Calibri Light"/>
            </a:rPr>
            <a:t> </a:t>
          </a:r>
          <a:r>
            <a:rPr lang="en-US" sz="2300" kern="1200" dirty="0">
              <a:latin typeface="Calibri Light"/>
              <a:cs typeface="Calibri Light"/>
            </a:rPr>
            <a:t>Installation of </a:t>
          </a:r>
          <a:r>
            <a:rPr lang="en-US" sz="2300" kern="1200" dirty="0" err="1">
              <a:latin typeface="Calibri Light"/>
              <a:cs typeface="Calibri Light"/>
            </a:rPr>
            <a:t>.Net</a:t>
          </a:r>
          <a:r>
            <a:rPr lang="en-US" sz="2300" kern="1200" dirty="0">
              <a:latin typeface="Calibri Light"/>
              <a:cs typeface="Calibri Light"/>
            </a:rPr>
            <a:t> Core 3.0</a:t>
          </a:r>
        </a:p>
      </dsp:txBody>
      <dsp:txXfrm>
        <a:off x="338168" y="1887237"/>
        <a:ext cx="2683800" cy="720000"/>
      </dsp:txXfrm>
    </dsp:sp>
    <dsp:sp modelId="{D3C9337C-6256-4E3B-96BD-0881F3FA485D}">
      <dsp:nvSpPr>
        <dsp:cNvPr id="0" name=""/>
        <dsp:cNvSpPr/>
      </dsp:nvSpPr>
      <dsp:spPr>
        <a:xfrm>
          <a:off x="4229679" y="326402"/>
          <a:ext cx="1207710" cy="12077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5D8828-3CDF-4336-A08D-CD88D53A6E68}">
      <dsp:nvSpPr>
        <dsp:cNvPr id="0" name=""/>
        <dsp:cNvSpPr/>
      </dsp:nvSpPr>
      <dsp:spPr>
        <a:xfrm>
          <a:off x="3491634" y="1887237"/>
          <a:ext cx="26838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latin typeface="Calibri Light"/>
              <a:cs typeface="Calibri Light"/>
            </a:rPr>
            <a:t> </a:t>
          </a:r>
          <a:r>
            <a:rPr lang="en-US" sz="2300" kern="1200" dirty="0">
              <a:latin typeface="Calibri Light"/>
              <a:cs typeface="Calibri Light"/>
            </a:rPr>
            <a:t>Installation of NodeJS (React)</a:t>
          </a:r>
        </a:p>
      </dsp:txBody>
      <dsp:txXfrm>
        <a:off x="3491634" y="1887237"/>
        <a:ext cx="2683800" cy="720000"/>
      </dsp:txXfrm>
    </dsp:sp>
    <dsp:sp modelId="{757FAEDA-EA2A-4DF9-BF6E-FF12A4AA1632}">
      <dsp:nvSpPr>
        <dsp:cNvPr id="0" name=""/>
        <dsp:cNvSpPr/>
      </dsp:nvSpPr>
      <dsp:spPr>
        <a:xfrm>
          <a:off x="2652946" y="3278188"/>
          <a:ext cx="1207710" cy="12077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7FA0AF-5A33-4F7C-8A9D-607CEBA44443}">
      <dsp:nvSpPr>
        <dsp:cNvPr id="0" name=""/>
        <dsp:cNvSpPr/>
      </dsp:nvSpPr>
      <dsp:spPr>
        <a:xfrm>
          <a:off x="1914901" y="4839023"/>
          <a:ext cx="26838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latin typeface="Calibri Light"/>
              <a:cs typeface="Calibri Light"/>
            </a:rPr>
            <a:t> </a:t>
          </a:r>
          <a:r>
            <a:rPr lang="en-US" sz="2300" kern="1200" dirty="0">
              <a:latin typeface="Calibri Light"/>
              <a:cs typeface="Calibri Light"/>
            </a:rPr>
            <a:t>Goal: Let's build a Net Application</a:t>
          </a:r>
        </a:p>
      </dsp:txBody>
      <dsp:txXfrm>
        <a:off x="1914901" y="4839023"/>
        <a:ext cx="26838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9/16/2019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caloricly.com/" TargetMode="External"/><Relationship Id="rId3" Type="http://schemas.openxmlformats.org/officeDocument/2006/relationships/hyperlink" Target="http://www.beandaddy.com/" TargetMode="External"/><Relationship Id="rId7" Type="http://schemas.openxmlformats.org/officeDocument/2006/relationships/hyperlink" Target="http://freemiumdelivery.com/" TargetMode="External"/><Relationship Id="rId2" Type="http://schemas.openxmlformats.org/officeDocument/2006/relationships/hyperlink" Target="http://www.swirlmatch.com/" TargetMode="External"/><Relationship Id="rId1" Type="http://schemas.openxmlformats.org/officeDocument/2006/relationships/slideLayout" Target="../slideLayouts/slideLayout2.xml"/><Relationship Id="rId6" Type="http://schemas.openxmlformats.org/officeDocument/2006/relationships/hyperlink" Target="http://repairfaster.com/" TargetMode="External"/><Relationship Id="rId5" Type="http://schemas.openxmlformats.org/officeDocument/2006/relationships/hyperlink" Target="http://shoedacity.com/" TargetMode="External"/><Relationship Id="rId10" Type="http://schemas.openxmlformats.org/officeDocument/2006/relationships/image" Target="../media/image4.png"/><Relationship Id="rId4" Type="http://schemas.openxmlformats.org/officeDocument/2006/relationships/hyperlink" Target="http://freemiumadvertising.com/" TargetMode="External"/><Relationship Id="rId9" Type="http://schemas.openxmlformats.org/officeDocument/2006/relationships/hyperlink" Target="http://incuprise.com/"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33136" y="5091762"/>
            <a:ext cx="7834193" cy="1264588"/>
          </a:xfrm>
        </p:spPr>
        <p:txBody>
          <a:bodyPr anchor="ctr">
            <a:normAutofit/>
          </a:bodyPr>
          <a:lstStyle/>
          <a:p>
            <a:pPr algn="r"/>
            <a:r>
              <a:rPr lang="en-US" dirty="0">
                <a:cs typeface="Calibri Light"/>
              </a:rPr>
              <a:t>ProjectIntegrity.com</a:t>
            </a:r>
            <a:endParaRPr lang="en-US"/>
          </a:p>
        </p:txBody>
      </p:sp>
      <p:sp>
        <p:nvSpPr>
          <p:cNvPr id="3" name="Subtitle 2"/>
          <p:cNvSpPr>
            <a:spLocks noGrp="1"/>
          </p:cNvSpPr>
          <p:nvPr>
            <p:ph type="subTitle" idx="1"/>
          </p:nvPr>
        </p:nvSpPr>
        <p:spPr>
          <a:xfrm>
            <a:off x="8499107" y="5091763"/>
            <a:ext cx="2974207" cy="1264587"/>
          </a:xfrm>
        </p:spPr>
        <p:txBody>
          <a:bodyPr anchor="ctr">
            <a:normAutofit fontScale="92500"/>
          </a:bodyPr>
          <a:lstStyle/>
          <a:p>
            <a:pPr algn="l"/>
            <a:r>
              <a:rPr lang="en-US" dirty="0"/>
              <a:t>Transform to Full Stack </a:t>
            </a:r>
            <a:br>
              <a:rPr lang="en-US" dirty="0"/>
            </a:br>
            <a:r>
              <a:rPr lang="en-US" dirty="0"/>
              <a:t>(React, </a:t>
            </a:r>
            <a:r>
              <a:rPr lang="en-US" dirty="0" err="1"/>
              <a:t>.Net</a:t>
            </a:r>
            <a:r>
              <a:rPr lang="en-US" dirty="0"/>
              <a:t> Core) </a:t>
            </a:r>
            <a:br>
              <a:rPr lang="en-US" dirty="0"/>
            </a:br>
            <a:r>
              <a:rPr lang="en-US" b="1" dirty="0"/>
              <a:t>[SEPT 11, 2019]</a:t>
            </a:r>
          </a:p>
        </p:txBody>
      </p:sp>
      <p:pic>
        <p:nvPicPr>
          <p:cNvPr id="4" name="Picture 4" descr="A group of people posing for the camera&#10;&#10;Description generated with very high confidence">
            <a:extLst>
              <a:ext uri="{FF2B5EF4-FFF2-40B4-BE49-F238E27FC236}">
                <a16:creationId xmlns:a16="http://schemas.microsoft.com/office/drawing/2014/main" id="{87F3D7B1-2A68-4F65-AB97-900E1B1EC19F}"/>
              </a:ext>
            </a:extLst>
          </p:cNvPr>
          <p:cNvPicPr>
            <a:picLocks noChangeAspect="1"/>
          </p:cNvPicPr>
          <p:nvPr/>
        </p:nvPicPr>
        <p:blipFill rotWithShape="1">
          <a:blip r:embed="rId2"/>
          <a:srcRect b="14773"/>
          <a:stretch/>
        </p:blipFill>
        <p:spPr>
          <a:xfrm>
            <a:off x="-3983" y="10"/>
            <a:ext cx="12192000" cy="4571990"/>
          </a:xfrm>
          <a:prstGeom prst="rect">
            <a:avLst/>
          </a:prstGeom>
        </p:spPr>
      </p:pic>
      <p:cxnSp>
        <p:nvCxnSpPr>
          <p:cNvPr id="9" name="Straight Connector 8">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627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C92030D-A44A-4F0D-9D0B-D167DE63A505}"/>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3700" b="1">
                <a:solidFill>
                  <a:srgbClr val="FFFFFF"/>
                </a:solidFill>
              </a:rPr>
              <a:t>Troy Technology &amp; Entrepreneurship Meetup Group</a:t>
            </a:r>
          </a:p>
        </p:txBody>
      </p:sp>
      <p:pic>
        <p:nvPicPr>
          <p:cNvPr id="4" name="Picture 4">
            <a:extLst>
              <a:ext uri="{FF2B5EF4-FFF2-40B4-BE49-F238E27FC236}">
                <a16:creationId xmlns:a16="http://schemas.microsoft.com/office/drawing/2014/main" id="{040F0507-58F9-49A8-AEDB-D451D6D8A315}"/>
              </a:ext>
            </a:extLst>
          </p:cNvPr>
          <p:cNvPicPr>
            <a:picLocks noGrp="1" noChangeAspect="1"/>
          </p:cNvPicPr>
          <p:nvPr>
            <p:ph idx="1"/>
          </p:nvPr>
        </p:nvPicPr>
        <p:blipFill rotWithShape="1">
          <a:blip r:embed="rId2"/>
          <a:srcRect r="3097" b="-2"/>
          <a:stretch/>
        </p:blipFill>
        <p:spPr>
          <a:xfrm>
            <a:off x="327547" y="321733"/>
            <a:ext cx="7058306" cy="4107392"/>
          </a:xfrm>
          <a:prstGeom prst="rect">
            <a:avLst/>
          </a:prstGeom>
        </p:spPr>
      </p:pic>
      <p:sp>
        <p:nvSpPr>
          <p:cNvPr id="15" name="Rectangle 14">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882C528-C490-465C-8277-F26A92574A56}"/>
              </a:ext>
            </a:extLst>
          </p:cNvPr>
          <p:cNvSpPr txBox="1"/>
          <p:nvPr/>
        </p:nvSpPr>
        <p:spPr>
          <a:xfrm>
            <a:off x="8029319" y="917725"/>
            <a:ext cx="3424739" cy="524055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lnSpc>
                <a:spcPct val="90000"/>
              </a:lnSpc>
              <a:spcAft>
                <a:spcPts val="600"/>
              </a:spcAft>
            </a:pPr>
            <a:r>
              <a:rPr lang="en-US" sz="3200" dirty="0">
                <a:solidFill>
                  <a:srgbClr val="FFFFFF"/>
                </a:solidFill>
              </a:rPr>
              <a:t>These are </a:t>
            </a:r>
            <a:r>
              <a:rPr lang="en-US" sz="3200" b="1" dirty="0">
                <a:solidFill>
                  <a:srgbClr val="FFFFFF"/>
                </a:solidFill>
              </a:rPr>
              <a:t>100% hands-on in-person</a:t>
            </a:r>
            <a:r>
              <a:rPr lang="en-US" sz="3200" dirty="0">
                <a:solidFill>
                  <a:srgbClr val="FFFFFF"/>
                </a:solidFill>
              </a:rPr>
              <a:t> instructor led (mini) boot camps. </a:t>
            </a:r>
            <a:r>
              <a:rPr lang="en-US" sz="3200" b="1" dirty="0">
                <a:solidFill>
                  <a:srgbClr val="FFFFFF"/>
                </a:solidFill>
              </a:rPr>
              <a:t>RSVP only meetups.</a:t>
            </a:r>
            <a:br>
              <a:rPr lang="en-US" sz="3200" b="1" dirty="0"/>
            </a:br>
            <a:br>
              <a:rPr lang="en-US" sz="3200" dirty="0"/>
            </a:br>
            <a:r>
              <a:rPr lang="en-US" sz="3200" dirty="0">
                <a:solidFill>
                  <a:srgbClr val="FFFFFF"/>
                </a:solidFill>
              </a:rPr>
              <a:t>Topics will vary week to week with an emphasis on using technology to enable entrepreneurs.</a:t>
            </a:r>
            <a:endParaRPr lang="en-US" sz="3200" dirty="0"/>
          </a:p>
        </p:txBody>
      </p:sp>
    </p:spTree>
    <p:extLst>
      <p:ext uri="{BB962C8B-B14F-4D97-AF65-F5344CB8AC3E}">
        <p14:creationId xmlns:p14="http://schemas.microsoft.com/office/powerpoint/2010/main" val="2351665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077A2D8-258C-4489-B601-B9DEA86B3F4D}"/>
              </a:ext>
            </a:extLst>
          </p:cNvPr>
          <p:cNvSpPr>
            <a:spLocks noGrp="1"/>
          </p:cNvSpPr>
          <p:nvPr>
            <p:ph type="title"/>
          </p:nvPr>
        </p:nvSpPr>
        <p:spPr>
          <a:xfrm>
            <a:off x="4384039" y="365125"/>
            <a:ext cx="7164493" cy="1325563"/>
          </a:xfrm>
        </p:spPr>
        <p:txBody>
          <a:bodyPr>
            <a:normAutofit/>
          </a:bodyPr>
          <a:lstStyle/>
          <a:p>
            <a:r>
              <a:rPr lang="en-US" dirty="0">
                <a:cs typeface="Calibri Light"/>
              </a:rPr>
              <a:t>ProjectIntegrity.com</a:t>
            </a:r>
            <a:endParaRPr lang="en-US" dirty="0"/>
          </a:p>
        </p:txBody>
      </p:sp>
      <p:pic>
        <p:nvPicPr>
          <p:cNvPr id="4" name="Picture 4" descr="A person looking at the camera&#10;&#10;Description generated with high confidence">
            <a:extLst>
              <a:ext uri="{FF2B5EF4-FFF2-40B4-BE49-F238E27FC236}">
                <a16:creationId xmlns:a16="http://schemas.microsoft.com/office/drawing/2014/main" id="{0E580F6D-4791-4E05-A8BF-4D02D1E2F052}"/>
              </a:ext>
            </a:extLst>
          </p:cNvPr>
          <p:cNvPicPr>
            <a:picLocks noChangeAspect="1"/>
          </p:cNvPicPr>
          <p:nvPr/>
        </p:nvPicPr>
        <p:blipFill>
          <a:blip r:embed="rId2"/>
          <a:stretch>
            <a:fillRect/>
          </a:stretch>
        </p:blipFill>
        <p:spPr>
          <a:xfrm>
            <a:off x="480060" y="1715781"/>
            <a:ext cx="3425957" cy="3425957"/>
          </a:xfrm>
          <a:prstGeom prst="rect">
            <a:avLst/>
          </a:prstGeom>
        </p:spPr>
      </p:pic>
      <p:sp>
        <p:nvSpPr>
          <p:cNvPr id="3" name="Content Placeholder 2">
            <a:extLst>
              <a:ext uri="{FF2B5EF4-FFF2-40B4-BE49-F238E27FC236}">
                <a16:creationId xmlns:a16="http://schemas.microsoft.com/office/drawing/2014/main" id="{A05ED092-DE40-4FD8-8A40-2717840392FE}"/>
              </a:ext>
            </a:extLst>
          </p:cNvPr>
          <p:cNvSpPr>
            <a:spLocks noGrp="1"/>
          </p:cNvSpPr>
          <p:nvPr>
            <p:ph idx="1"/>
          </p:nvPr>
        </p:nvSpPr>
        <p:spPr>
          <a:xfrm>
            <a:off x="4387515" y="2022601"/>
            <a:ext cx="7161017" cy="4154361"/>
          </a:xfrm>
        </p:spPr>
        <p:txBody>
          <a:bodyPr vert="horz" lIns="91440" tIns="45720" rIns="91440" bIns="45720" rtlCol="0">
            <a:normAutofit/>
          </a:bodyPr>
          <a:lstStyle/>
          <a:p>
            <a:pPr marL="0" indent="0">
              <a:buNone/>
            </a:pPr>
            <a:r>
              <a:rPr lang="en-US" sz="2000" b="1">
                <a:ea typeface="+mn-lt"/>
                <a:cs typeface="+mn-lt"/>
              </a:rPr>
              <a:t>Bond Nwonye (Principal Trainer/Instructor)</a:t>
            </a:r>
            <a:br>
              <a:rPr lang="en-US" sz="2000" b="1">
                <a:ea typeface="+mn-lt"/>
                <a:cs typeface="+mn-lt"/>
              </a:rPr>
            </a:br>
            <a:br>
              <a:rPr lang="en-US" sz="2000" b="1">
                <a:ea typeface="+mn-lt"/>
                <a:cs typeface="+mn-lt"/>
              </a:rPr>
            </a:br>
            <a:r>
              <a:rPr lang="en-US" sz="2000">
                <a:ea typeface="+mn-lt"/>
                <a:cs typeface="+mn-lt"/>
              </a:rPr>
              <a:t>Bond is the principal of ProjectIntegrity.com and has over 20 years of IT experience. He has managed the development of ERP systems from design to implementation. Bond is knowledgeable in system analysis and design, has written technical specifications and managed all aspects of development. Bond has also been an Instructor teaching: C#, SQL development and databases. </a:t>
            </a:r>
            <a:endParaRPr lang="en-US" sz="2000">
              <a:cs typeface="Calibri" panose="020F0502020204030204"/>
            </a:endParaRPr>
          </a:p>
        </p:txBody>
      </p:sp>
    </p:spTree>
    <p:extLst>
      <p:ext uri="{BB962C8B-B14F-4D97-AF65-F5344CB8AC3E}">
        <p14:creationId xmlns:p14="http://schemas.microsoft.com/office/powerpoint/2010/main" val="197492118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7A2D8-258C-4489-B601-B9DEA86B3F4D}"/>
              </a:ext>
            </a:extLst>
          </p:cNvPr>
          <p:cNvSpPr>
            <a:spLocks noGrp="1"/>
          </p:cNvSpPr>
          <p:nvPr>
            <p:ph type="title"/>
          </p:nvPr>
        </p:nvSpPr>
        <p:spPr>
          <a:xfrm>
            <a:off x="762001" y="803325"/>
            <a:ext cx="5314536" cy="1325563"/>
          </a:xfrm>
        </p:spPr>
        <p:txBody>
          <a:bodyPr>
            <a:normAutofit/>
          </a:bodyPr>
          <a:lstStyle/>
          <a:p>
            <a:r>
              <a:rPr lang="en-US" dirty="0">
                <a:cs typeface="Calibri Light"/>
              </a:rPr>
              <a:t>ProjectIntegrity.com</a:t>
            </a:r>
            <a:endParaRPr lang="en-US" dirty="0"/>
          </a:p>
        </p:txBody>
      </p:sp>
      <p:sp>
        <p:nvSpPr>
          <p:cNvPr id="3" name="Content Placeholder 2">
            <a:extLst>
              <a:ext uri="{FF2B5EF4-FFF2-40B4-BE49-F238E27FC236}">
                <a16:creationId xmlns:a16="http://schemas.microsoft.com/office/drawing/2014/main" id="{A05ED092-DE40-4FD8-8A40-2717840392FE}"/>
              </a:ext>
            </a:extLst>
          </p:cNvPr>
          <p:cNvSpPr>
            <a:spLocks noGrp="1"/>
          </p:cNvSpPr>
          <p:nvPr>
            <p:ph idx="1"/>
          </p:nvPr>
        </p:nvSpPr>
        <p:spPr>
          <a:xfrm>
            <a:off x="762000" y="2279018"/>
            <a:ext cx="5314543" cy="3375920"/>
          </a:xfrm>
        </p:spPr>
        <p:txBody>
          <a:bodyPr vert="horz" lIns="91440" tIns="45720" rIns="91440" bIns="45720" rtlCol="0" anchor="t">
            <a:normAutofit fontScale="92500" lnSpcReduction="10000"/>
          </a:bodyPr>
          <a:lstStyle/>
          <a:p>
            <a:pPr marL="0" indent="0">
              <a:buNone/>
            </a:pPr>
            <a:r>
              <a:rPr lang="en-US" sz="1800" b="1" dirty="0">
                <a:ea typeface="+mn-lt"/>
                <a:cs typeface="+mn-lt"/>
              </a:rPr>
              <a:t>Bernice Cathey (COO – FreemiumMedia.com) </a:t>
            </a:r>
            <a:br>
              <a:rPr lang="en-US" sz="1800" b="1" dirty="0">
                <a:ea typeface="+mn-lt"/>
                <a:cs typeface="+mn-lt"/>
              </a:rPr>
            </a:br>
            <a:br>
              <a:rPr lang="en-US" sz="1800" b="1" dirty="0">
                <a:ea typeface="+mn-lt"/>
                <a:cs typeface="+mn-lt"/>
              </a:rPr>
            </a:br>
            <a:r>
              <a:rPr lang="en-US" sz="1800" dirty="0">
                <a:ea typeface="+mn-lt"/>
                <a:cs typeface="+mn-lt"/>
              </a:rPr>
              <a:t>Bernice Cathey is the COO of FreemiumMedia.com and host of the ProjectIntegrity.com meetups.</a:t>
            </a:r>
            <a:br>
              <a:rPr lang="en-US" sz="1800" dirty="0">
                <a:ea typeface="+mn-lt"/>
                <a:cs typeface="+mn-lt"/>
              </a:rPr>
            </a:br>
            <a:br>
              <a:rPr lang="en-US" sz="1800" dirty="0">
                <a:ea typeface="+mn-lt"/>
                <a:cs typeface="+mn-lt"/>
              </a:rPr>
            </a:br>
            <a:r>
              <a:rPr lang="en-US" sz="1800" dirty="0" err="1">
                <a:ea typeface="+mn-lt"/>
                <a:cs typeface="+mn-lt"/>
              </a:rPr>
              <a:t>FreemiumMedia</a:t>
            </a:r>
            <a:r>
              <a:rPr lang="en-US" sz="1800" dirty="0">
                <a:ea typeface="+mn-lt"/>
                <a:cs typeface="+mn-lt"/>
              </a:rPr>
              <a:t> leverages innovative technology to make your brand hyper-local. </a:t>
            </a:r>
            <a:endParaRPr lang="en-US">
              <a:cs typeface="Calibri"/>
            </a:endParaRPr>
          </a:p>
          <a:p>
            <a:pPr marL="0" indent="0">
              <a:buNone/>
            </a:pPr>
            <a:endParaRPr lang="en-US" sz="1800" dirty="0">
              <a:ea typeface="+mn-lt"/>
              <a:cs typeface="+mn-lt"/>
            </a:endParaRPr>
          </a:p>
          <a:p>
            <a:pPr marL="0" indent="0">
              <a:buNone/>
            </a:pPr>
            <a:r>
              <a:rPr lang="en-US" sz="1800" dirty="0">
                <a:ea typeface="+mn-lt"/>
                <a:cs typeface="+mn-lt"/>
              </a:rPr>
              <a:t>FreemiumMedia.com enables small business growth through our digital assets: </a:t>
            </a:r>
            <a:r>
              <a:rPr lang="en-US" sz="1800" dirty="0">
                <a:ea typeface="+mn-lt"/>
                <a:cs typeface="+mn-lt"/>
                <a:hlinkClick r:id="rId2"/>
              </a:rPr>
              <a:t>SwirlMatch.com</a:t>
            </a:r>
            <a:r>
              <a:rPr lang="en-US" sz="1800" dirty="0">
                <a:ea typeface="+mn-lt"/>
                <a:cs typeface="+mn-lt"/>
              </a:rPr>
              <a:t>, </a:t>
            </a:r>
            <a:r>
              <a:rPr lang="en-US" sz="1800" dirty="0">
                <a:ea typeface="+mn-lt"/>
                <a:cs typeface="+mn-lt"/>
                <a:hlinkClick r:id="rId3"/>
              </a:rPr>
              <a:t>BeanDaddy.com</a:t>
            </a:r>
            <a:r>
              <a:rPr lang="en-US" sz="1800" dirty="0">
                <a:ea typeface="+mn-lt"/>
                <a:cs typeface="+mn-lt"/>
              </a:rPr>
              <a:t>, </a:t>
            </a:r>
            <a:r>
              <a:rPr lang="en-US" sz="1800" dirty="0">
                <a:ea typeface="+mn-lt"/>
                <a:cs typeface="+mn-lt"/>
                <a:hlinkClick r:id="rId4"/>
              </a:rPr>
              <a:t>FreemiumAdvertising.com</a:t>
            </a:r>
            <a:r>
              <a:rPr lang="en-US" sz="1800" dirty="0">
                <a:ea typeface="+mn-lt"/>
                <a:cs typeface="+mn-lt"/>
              </a:rPr>
              <a:t>, </a:t>
            </a:r>
            <a:r>
              <a:rPr lang="en-US" sz="1800" dirty="0">
                <a:ea typeface="+mn-lt"/>
                <a:cs typeface="+mn-lt"/>
                <a:hlinkClick r:id="rId5"/>
              </a:rPr>
              <a:t>ShoeDacity.com</a:t>
            </a:r>
            <a:r>
              <a:rPr lang="en-US" sz="1800" dirty="0">
                <a:ea typeface="+mn-lt"/>
                <a:cs typeface="+mn-lt"/>
              </a:rPr>
              <a:t>, </a:t>
            </a:r>
            <a:r>
              <a:rPr lang="en-US" sz="1800" dirty="0">
                <a:ea typeface="+mn-lt"/>
                <a:cs typeface="+mn-lt"/>
                <a:hlinkClick r:id="rId6"/>
              </a:rPr>
              <a:t>Repairfaster.com</a:t>
            </a:r>
            <a:r>
              <a:rPr lang="en-US" sz="1800" dirty="0">
                <a:ea typeface="+mn-lt"/>
                <a:cs typeface="+mn-lt"/>
              </a:rPr>
              <a:t>, </a:t>
            </a:r>
            <a:r>
              <a:rPr lang="en-US" sz="1800" dirty="0">
                <a:ea typeface="+mn-lt"/>
                <a:cs typeface="+mn-lt"/>
                <a:hlinkClick r:id="rId7"/>
              </a:rPr>
              <a:t>FreemiumDelivery.com</a:t>
            </a:r>
            <a:r>
              <a:rPr lang="en-US" sz="1800" dirty="0">
                <a:ea typeface="+mn-lt"/>
                <a:cs typeface="+mn-lt"/>
              </a:rPr>
              <a:t>, </a:t>
            </a:r>
            <a:r>
              <a:rPr lang="en-US" sz="1800" dirty="0">
                <a:ea typeface="+mn-lt"/>
                <a:cs typeface="+mn-lt"/>
                <a:hlinkClick r:id="rId8"/>
              </a:rPr>
              <a:t>Caloricly.com</a:t>
            </a:r>
            <a:r>
              <a:rPr lang="en-US" sz="1800" dirty="0">
                <a:ea typeface="+mn-lt"/>
                <a:cs typeface="+mn-lt"/>
              </a:rPr>
              <a:t>, </a:t>
            </a:r>
            <a:r>
              <a:rPr lang="en-US" sz="1800" dirty="0">
                <a:ea typeface="+mn-lt"/>
                <a:cs typeface="+mn-lt"/>
                <a:hlinkClick r:id="rId9"/>
              </a:rPr>
              <a:t>Incuprise.com</a:t>
            </a:r>
            <a:r>
              <a:rPr lang="en-US" sz="1800" dirty="0">
                <a:ea typeface="+mn-lt"/>
                <a:cs typeface="+mn-lt"/>
              </a:rPr>
              <a:t> and more.</a:t>
            </a:r>
            <a:endParaRPr lang="en-US" dirty="0">
              <a:ea typeface="+mn-lt"/>
              <a:cs typeface="+mn-lt"/>
            </a:endParaRPr>
          </a:p>
        </p:txBody>
      </p:sp>
      <p:sp>
        <p:nvSpPr>
          <p:cNvPr id="20" name="Freeform: Shape 1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7" descr="A person smiling for the camera&#10;&#10;Description generated with very high confidence">
            <a:extLst>
              <a:ext uri="{FF2B5EF4-FFF2-40B4-BE49-F238E27FC236}">
                <a16:creationId xmlns:a16="http://schemas.microsoft.com/office/drawing/2014/main" id="{FD2101AB-FBCE-4345-9C21-E3FAC29AE5AD}"/>
              </a:ext>
            </a:extLst>
          </p:cNvPr>
          <p:cNvPicPr>
            <a:picLocks noChangeAspect="1"/>
          </p:cNvPicPr>
          <p:nvPr/>
        </p:nvPicPr>
        <p:blipFill rotWithShape="1">
          <a:blip r:embed="rId10"/>
          <a:srcRect r="841"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21745661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7A2D8-258C-4489-B601-B9DEA86B3F4D}"/>
              </a:ext>
            </a:extLst>
          </p:cNvPr>
          <p:cNvSpPr>
            <a:spLocks noGrp="1"/>
          </p:cNvSpPr>
          <p:nvPr>
            <p:ph type="title"/>
          </p:nvPr>
        </p:nvSpPr>
        <p:spPr>
          <a:xfrm>
            <a:off x="762001" y="803325"/>
            <a:ext cx="5314536" cy="1325563"/>
          </a:xfrm>
        </p:spPr>
        <p:txBody>
          <a:bodyPr>
            <a:normAutofit/>
          </a:bodyPr>
          <a:lstStyle/>
          <a:p>
            <a:r>
              <a:rPr lang="en-US" dirty="0">
                <a:cs typeface="Calibri Light"/>
              </a:rPr>
              <a:t>ProjectIntegrity.com</a:t>
            </a:r>
            <a:endParaRPr lang="en-US" dirty="0"/>
          </a:p>
        </p:txBody>
      </p:sp>
      <p:sp>
        <p:nvSpPr>
          <p:cNvPr id="3" name="Content Placeholder 2">
            <a:extLst>
              <a:ext uri="{FF2B5EF4-FFF2-40B4-BE49-F238E27FC236}">
                <a16:creationId xmlns:a16="http://schemas.microsoft.com/office/drawing/2014/main" id="{A05ED092-DE40-4FD8-8A40-2717840392FE}"/>
              </a:ext>
            </a:extLst>
          </p:cNvPr>
          <p:cNvSpPr>
            <a:spLocks noGrp="1"/>
          </p:cNvSpPr>
          <p:nvPr>
            <p:ph idx="1"/>
          </p:nvPr>
        </p:nvSpPr>
        <p:spPr>
          <a:xfrm>
            <a:off x="762000" y="2279018"/>
            <a:ext cx="5314543" cy="3375920"/>
          </a:xfrm>
        </p:spPr>
        <p:txBody>
          <a:bodyPr vert="horz" lIns="91440" tIns="45720" rIns="91440" bIns="45720" rtlCol="0" anchor="t">
            <a:normAutofit/>
          </a:bodyPr>
          <a:lstStyle/>
          <a:p>
            <a:pPr marL="0" indent="0">
              <a:buNone/>
            </a:pPr>
            <a:r>
              <a:rPr lang="en-US" sz="1800" b="1">
                <a:ea typeface="+mn-lt"/>
                <a:cs typeface="+mn-lt"/>
              </a:rPr>
              <a:t>Sean Hogg (Visiting Instructor) </a:t>
            </a:r>
            <a:br>
              <a:rPr lang="en-US" sz="1800" b="1">
                <a:ea typeface="+mn-lt"/>
                <a:cs typeface="+mn-lt"/>
              </a:rPr>
            </a:br>
            <a:br>
              <a:rPr lang="en-US" sz="1800" b="1">
                <a:ea typeface="+mn-lt"/>
                <a:cs typeface="+mn-lt"/>
              </a:rPr>
            </a:br>
            <a:r>
              <a:rPr lang="en-US" sz="1800">
                <a:ea typeface="+mn-lt"/>
                <a:cs typeface="+mn-lt"/>
              </a:rPr>
              <a:t>Sean is the VP of Technology for Career Now Brands. He has over 20 yrs of hands on experience leading information technology in all areas. Sean has lead Enterprise, Solutions and Application Architecture Teams and conducts 100% hands on tutoring and training on .net/c#, front end tech, design patterns, data, devops and qa.</a:t>
            </a: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5" descr="A person looking at the camera&#10;&#10;Description generated with very high confidence">
            <a:extLst>
              <a:ext uri="{FF2B5EF4-FFF2-40B4-BE49-F238E27FC236}">
                <a16:creationId xmlns:a16="http://schemas.microsoft.com/office/drawing/2014/main" id="{A945E40D-99AA-4570-BC92-5CBED156C58E}"/>
              </a:ext>
            </a:extLst>
          </p:cNvPr>
          <p:cNvPicPr>
            <a:picLocks noChangeAspect="1"/>
          </p:cNvPicPr>
          <p:nvPr/>
        </p:nvPicPr>
        <p:blipFill rotWithShape="1">
          <a:blip r:embed="rId2"/>
          <a:srcRect r="3769" b="1"/>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5459162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EEDBA87-3E05-4623-B634-F9DBE33B5CFB}"/>
              </a:ext>
            </a:extLst>
          </p:cNvPr>
          <p:cNvSpPr>
            <a:spLocks noGrp="1"/>
          </p:cNvSpPr>
          <p:nvPr>
            <p:ph type="title"/>
          </p:nvPr>
        </p:nvSpPr>
        <p:spPr>
          <a:xfrm>
            <a:off x="863029" y="1012004"/>
            <a:ext cx="3416158" cy="4795408"/>
          </a:xfrm>
        </p:spPr>
        <p:txBody>
          <a:bodyPr>
            <a:normAutofit/>
          </a:bodyPr>
          <a:lstStyle/>
          <a:p>
            <a:r>
              <a:rPr lang="en-US" sz="3100" dirty="0">
                <a:solidFill>
                  <a:srgbClr val="FFFFFF"/>
                </a:solidFill>
                <a:cs typeface="Calibri Light"/>
              </a:rPr>
              <a:t>ProjectIntegrity.com</a:t>
            </a:r>
            <a:endParaRPr lang="en-US" sz="3100">
              <a:solidFill>
                <a:srgbClr val="FFFFFF"/>
              </a:solidFill>
              <a:cs typeface="Calibri Light"/>
            </a:endParaRPr>
          </a:p>
        </p:txBody>
      </p:sp>
      <p:graphicFrame>
        <p:nvGraphicFramePr>
          <p:cNvPr id="5" name="Content Placeholder 2">
            <a:extLst>
              <a:ext uri="{FF2B5EF4-FFF2-40B4-BE49-F238E27FC236}">
                <a16:creationId xmlns:a16="http://schemas.microsoft.com/office/drawing/2014/main" id="{E3E47D16-58C6-4452-A48B-D62631962571}"/>
              </a:ext>
            </a:extLst>
          </p:cNvPr>
          <p:cNvGraphicFramePr>
            <a:graphicFrameLocks noGrp="1"/>
          </p:cNvGraphicFramePr>
          <p:nvPr>
            <p:ph idx="1"/>
            <p:extLst>
              <p:ext uri="{D42A27DB-BD31-4B8C-83A1-F6EECF244321}">
                <p14:modId xmlns:p14="http://schemas.microsoft.com/office/powerpoint/2010/main" val="3205634441"/>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19963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ProjectIntegrity.com</vt:lpstr>
      <vt:lpstr>Troy Technology &amp; Entrepreneurship Meetup Group</vt:lpstr>
      <vt:lpstr>ProjectIntegrity.com</vt:lpstr>
      <vt:lpstr>ProjectIntegrity.com</vt:lpstr>
      <vt:lpstr>ProjectIntegrity.com</vt:lpstr>
      <vt:lpstr>ProjectIntegrity.com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150</cp:revision>
  <dcterms:created xsi:type="dcterms:W3CDTF">2013-07-15T20:26:40Z</dcterms:created>
  <dcterms:modified xsi:type="dcterms:W3CDTF">2019-09-17T03:26:56Z</dcterms:modified>
</cp:coreProperties>
</file>